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5" r:id="rId6"/>
    <p:sldId id="267" r:id="rId7"/>
    <p:sldId id="266" r:id="rId8"/>
    <p:sldId id="269" r:id="rId9"/>
    <p:sldId id="270" r:id="rId10"/>
    <p:sldId id="261" r:id="rId11"/>
    <p:sldId id="264" r:id="rId12"/>
    <p:sldId id="262" r:id="rId13"/>
    <p:sldId id="268" r:id="rId14"/>
    <p:sldId id="263" r:id="rId15"/>
    <p:sldId id="25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4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5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2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7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68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95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8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77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7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52C516-5C90-4696-ACF9-7AED3D43DD3B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E85289F-D2ED-4857-B011-3DA19C0EE77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78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58533-14D1-43C5-8A3B-BF137DD1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7048" y="2591534"/>
            <a:ext cx="1418065" cy="48381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Group 2</a:t>
            </a:r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59842A8-C856-4331-AF26-10032CD0D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23902"/>
              </p:ext>
            </p:extLst>
          </p:nvPr>
        </p:nvGraphicFramePr>
        <p:xfrm>
          <a:off x="1266093" y="517234"/>
          <a:ext cx="8961120" cy="1768766"/>
        </p:xfrm>
        <a:graphic>
          <a:graphicData uri="http://schemas.openxmlformats.org/drawingml/2006/table">
            <a:tbl>
              <a:tblPr/>
              <a:tblGrid>
                <a:gridCol w="8961120">
                  <a:extLst>
                    <a:ext uri="{9D8B030D-6E8A-4147-A177-3AD203B41FA5}">
                      <a16:colId xmlns:a16="http://schemas.microsoft.com/office/drawing/2014/main" val="2791013454"/>
                    </a:ext>
                  </a:extLst>
                </a:gridCol>
              </a:tblGrid>
              <a:tr h="771251">
                <a:tc>
                  <a:txBody>
                    <a:bodyPr/>
                    <a:lstStyle/>
                    <a:p>
                      <a:br>
                        <a:rPr lang="en-US" sz="1500" dirty="0"/>
                      </a:br>
                      <a:r>
                        <a:rPr lang="en-US" sz="3200" b="1" dirty="0">
                          <a:solidFill>
                            <a:srgbClr val="0070C0"/>
                          </a:solidFill>
                        </a:rPr>
                        <a:t>Food recognition </a:t>
                      </a:r>
                      <a:r>
                        <a:rPr lang="en-US" sz="3200" b="1" dirty="0"/>
                        <a:t>and </a:t>
                      </a:r>
                      <a:r>
                        <a:rPr lang="en-US" sz="3200" b="1" dirty="0">
                          <a:solidFill>
                            <a:srgbClr val="0070C0"/>
                          </a:solidFill>
                        </a:rPr>
                        <a:t>calorie estimation</a:t>
                      </a:r>
                      <a:r>
                        <a:rPr lang="en-US" sz="3200" b="1" dirty="0"/>
                        <a:t> with various pretrained models and Stacked Global-Local Attention Network (</a:t>
                      </a:r>
                      <a:r>
                        <a:rPr lang="en-US" sz="3200" b="1" dirty="0" err="1"/>
                        <a:t>SGLANet</a:t>
                      </a:r>
                      <a:r>
                        <a:rPr lang="en-US" sz="3200" b="1" dirty="0"/>
                        <a:t>).</a:t>
                      </a:r>
                    </a:p>
                  </a:txBody>
                  <a:tcPr marL="77125" marR="77125" marT="38563" marB="3856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80972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614C78D-B2F6-4003-B503-3480A4F8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1" y="3075346"/>
            <a:ext cx="6600825" cy="28968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E79D56-9D7A-484B-A11B-6536D6A67A4D}"/>
              </a:ext>
            </a:extLst>
          </p:cNvPr>
          <p:cNvSpPr txBox="1"/>
          <p:nvPr/>
        </p:nvSpPr>
        <p:spPr>
          <a:xfrm>
            <a:off x="7787048" y="3075346"/>
            <a:ext cx="3292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Aman Bawa</a:t>
            </a:r>
          </a:p>
          <a:p>
            <a:r>
              <a:rPr lang="en-US" altLang="zh-CN" sz="24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Huazheng Zhang</a:t>
            </a:r>
            <a:endParaRPr lang="en-US" altLang="zh-CN" sz="2400" kern="0" dirty="0">
              <a:solidFill>
                <a:srgbClr val="2E2E2E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2400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Ravleen Kaur Dehiya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7D5FFF-7413-42A0-9E22-66A827E3D2B9}"/>
              </a:ext>
            </a:extLst>
          </p:cNvPr>
          <p:cNvSpPr txBox="1"/>
          <p:nvPr/>
        </p:nvSpPr>
        <p:spPr>
          <a:xfrm>
            <a:off x="7787048" y="4759487"/>
            <a:ext cx="329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Professor: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Dr. Franzke</a:t>
            </a:r>
            <a:endParaRPr lang="en-US" altLang="zh-CN" sz="2000" dirty="0"/>
          </a:p>
          <a:p>
            <a:r>
              <a:rPr lang="en-US" altLang="zh-CN" sz="2000" dirty="0"/>
              <a:t>Mentor: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Digbalay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966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591-5F16-40B6-BFAE-F2A1828C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35688"/>
            <a:ext cx="10058400" cy="748454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1025FF9-A5E8-4D38-9A7A-1FCBDA0D3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315" y="2823942"/>
            <a:ext cx="3595460" cy="3180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FE5A15-9127-4273-85DE-A4DD72D1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71" y="2823942"/>
            <a:ext cx="2946017" cy="3180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57C9B2-3D6E-45F7-A5C2-BB7EC0940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184" y="2817436"/>
            <a:ext cx="3657600" cy="3186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F4D6A4-DEFF-4D75-A241-BD03F4AB3FD1}"/>
              </a:ext>
            </a:extLst>
          </p:cNvPr>
          <p:cNvSpPr txBox="1"/>
          <p:nvPr/>
        </p:nvSpPr>
        <p:spPr>
          <a:xfrm>
            <a:off x="672315" y="1915445"/>
            <a:ext cx="9681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 following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They are all apple pie, but the shape and features are very different.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0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D2591-5F16-40B6-BFAE-F2A1828C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35688"/>
            <a:ext cx="10058400" cy="748454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FE5A15-9127-4273-85DE-A4DD72D1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091" y="2823942"/>
            <a:ext cx="2518611" cy="26483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DF4D6A4-DEFF-4D75-A241-BD03F4AB3FD1}"/>
              </a:ext>
            </a:extLst>
          </p:cNvPr>
          <p:cNvSpPr txBox="1"/>
          <p:nvPr/>
        </p:nvSpPr>
        <p:spPr>
          <a:xfrm>
            <a:off x="672315" y="1915445"/>
            <a:ext cx="9681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As following</a:t>
            </a:r>
          </a:p>
          <a:p>
            <a:r>
              <a:rPr lang="en-US" altLang="zh-CN" sz="2000" dirty="0">
                <a:solidFill>
                  <a:srgbClr val="0070C0"/>
                </a:solidFill>
              </a:rPr>
              <a:t>Even the shape are similar,  they are totally different food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7766736-7703-4EA6-9834-4B9F428E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1041" y="2823942"/>
            <a:ext cx="3184959" cy="23248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8FA83B-0694-43CF-8F2F-87A14114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83" y="2830976"/>
            <a:ext cx="2630658" cy="23241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4CF19B-FADC-46FD-A0AF-B5100F3DD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537" y="2830976"/>
            <a:ext cx="2457554" cy="26483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ECBE49-A495-4B27-B24D-8EE8E14FE748}"/>
              </a:ext>
            </a:extLst>
          </p:cNvPr>
          <p:cNvSpPr txBox="1"/>
          <p:nvPr/>
        </p:nvSpPr>
        <p:spPr>
          <a:xfrm>
            <a:off x="1068173" y="5349386"/>
            <a:ext cx="18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Piazza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97A9AE-257D-49D7-9541-6F0FF32273B1}"/>
              </a:ext>
            </a:extLst>
          </p:cNvPr>
          <p:cNvSpPr txBox="1"/>
          <p:nvPr/>
        </p:nvSpPr>
        <p:spPr>
          <a:xfrm>
            <a:off x="7280223" y="5486400"/>
            <a:ext cx="18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Piazza</a:t>
            </a:r>
            <a:endParaRPr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CE4668-D2E1-4981-97D7-1C7D2D8E65AD}"/>
              </a:ext>
            </a:extLst>
          </p:cNvPr>
          <p:cNvSpPr txBox="1"/>
          <p:nvPr/>
        </p:nvSpPr>
        <p:spPr>
          <a:xfrm>
            <a:off x="3726862" y="5349386"/>
            <a:ext cx="20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Apple pie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A5487A-6F22-4E53-BCCA-BC951A4E086E}"/>
              </a:ext>
            </a:extLst>
          </p:cNvPr>
          <p:cNvSpPr txBox="1"/>
          <p:nvPr/>
        </p:nvSpPr>
        <p:spPr>
          <a:xfrm>
            <a:off x="9616728" y="5486400"/>
            <a:ext cx="20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Apple pie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830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5FB15-223F-42E8-8EB0-70FB4FBA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3823"/>
            <a:ext cx="10058400" cy="748454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17547-B4E5-4232-8E66-C1A599171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3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5FB15-223F-42E8-8EB0-70FB4FBA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3823"/>
            <a:ext cx="10058400" cy="748454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17547-B4E5-4232-8E66-C1A599171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7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A87F3-73B9-4729-98E5-F48E80A6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06026"/>
            <a:ext cx="10058400" cy="748454"/>
          </a:xfrm>
        </p:spPr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B9015-09BC-465C-B73C-113C06D65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4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10BEA-21CC-4990-8D37-5B830273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14679"/>
            <a:ext cx="10058400" cy="945401"/>
          </a:xfr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3B012-2488-460D-821C-96026057D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4" y="1828800"/>
            <a:ext cx="10058400" cy="3941820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kern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Weiqing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et al. "ISIA Food-500: A Dataset for Large-Scale Food Recognition via Stacked Global-Local Attention Network." </a:t>
            </a:r>
            <a:r>
              <a:rPr lang="en-US" altLang="zh-CN" i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Proceedings of the 28th ACM International Conference on Multimedia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2020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Shen, Zhidong, et al. "Machine Learning Based Approach on Food Recognition and Nutrition Estimation." </a:t>
            </a:r>
            <a:r>
              <a:rPr lang="en-US" altLang="zh-CN" i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Procedia Computer Science</a:t>
            </a:r>
            <a:r>
              <a:rPr lang="en-US" altLang="zh-CN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174 (2020): 448-453.</a:t>
            </a:r>
            <a:endParaRPr lang="en-US" altLang="zh-CN" kern="0" dirty="0">
              <a:solidFill>
                <a:srgbClr val="222222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Max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Jaderberg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Karen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Simonyan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Andrew Zisserman, and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Koray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kern="0" dirty="0" err="1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Kavukcuoglu</a:t>
            </a: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 2015. Spatial Transformer Networks. In Advances in Neural Information Processing Systems 28: Annual </a:t>
            </a:r>
            <a:r>
              <a:rPr lang="en-US" altLang="zh-CN" kern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Conference on Neural Information Processing Systems. 2017–2025.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altLang="zh-CN" kern="0" dirty="0" err="1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Jie</a:t>
            </a:r>
            <a:r>
              <a:rPr lang="en-US" altLang="zh-CN" kern="0" dirty="0">
                <a:solidFill>
                  <a:srgbClr val="22222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Hu, Li Shen, and Gang Sun. 2018. Squeeze-and-Excitation Networks. In IEEE Conference on Computer Vision and Pattern Recognition. 7132–7141.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kern="0" dirty="0">
                <a:solidFill>
                  <a:srgbClr val="2E2E2E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https://paperswithcode.com/method/squeeze-and-excitation-block#:~:text=The%20Squeeze%2Dand%2DExcitation%20Block,convolutional%20block%20as%20an%20input.</a:t>
            </a:r>
            <a:endParaRPr lang="zh-CN" altLang="zh-CN" kern="0" dirty="0">
              <a:solidFill>
                <a:srgbClr val="22222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zh-CN" kern="100" dirty="0">
              <a:solidFill>
                <a:srgbClr val="2E2E2E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92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1AB4-74E2-46C0-A7B8-30621150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6265"/>
            <a:ext cx="10058400" cy="851095"/>
          </a:xfrm>
        </p:spPr>
        <p:txBody>
          <a:bodyPr/>
          <a:lstStyle/>
          <a:p>
            <a:r>
              <a:rPr lang="en-US" altLang="zh-CN" dirty="0" err="1"/>
              <a:t>Cotent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189AA-54F4-4EB7-8F2D-57D76345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Conclusions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References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2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9DEE6-73F6-495C-9981-B5DB38F7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06026"/>
            <a:ext cx="8370277" cy="713285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sz="4800" dirty="0"/>
            </a:br>
            <a:r>
              <a:rPr lang="en-US" altLang="zh-CN" dirty="0"/>
              <a:t>Objectives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70A6584-EA8B-4C3C-B3B4-DEA2EAE6F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80" y="2402424"/>
            <a:ext cx="2152358" cy="160686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47841A0-B20D-4AED-BD6B-0ECE1B62EEE4}"/>
              </a:ext>
            </a:extLst>
          </p:cNvPr>
          <p:cNvSpPr/>
          <p:nvPr/>
        </p:nvSpPr>
        <p:spPr>
          <a:xfrm>
            <a:off x="5111261" y="3411415"/>
            <a:ext cx="2715065" cy="1195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78022E-DF83-425E-91E8-D07693CF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02" y="4207964"/>
            <a:ext cx="2208901" cy="160686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8CE28B1-B8DB-4E92-9872-68A11BD53AA2}"/>
              </a:ext>
            </a:extLst>
          </p:cNvPr>
          <p:cNvCxnSpPr/>
          <p:nvPr/>
        </p:nvCxnSpPr>
        <p:spPr>
          <a:xfrm>
            <a:off x="3727938" y="3629465"/>
            <a:ext cx="1308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8F1533E-8710-4935-9805-7333E9B7941C}"/>
              </a:ext>
            </a:extLst>
          </p:cNvPr>
          <p:cNvCxnSpPr/>
          <p:nvPr/>
        </p:nvCxnSpPr>
        <p:spPr>
          <a:xfrm>
            <a:off x="3727938" y="4459458"/>
            <a:ext cx="1308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A675DEA-2DBF-4370-8F4C-12AD79D34DCA}"/>
              </a:ext>
            </a:extLst>
          </p:cNvPr>
          <p:cNvCxnSpPr/>
          <p:nvPr/>
        </p:nvCxnSpPr>
        <p:spPr>
          <a:xfrm>
            <a:off x="7826326" y="3629465"/>
            <a:ext cx="1402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8B59D51-1272-4A19-A3E5-F2AF55347090}"/>
              </a:ext>
            </a:extLst>
          </p:cNvPr>
          <p:cNvCxnSpPr/>
          <p:nvPr/>
        </p:nvCxnSpPr>
        <p:spPr>
          <a:xfrm>
            <a:off x="7826326" y="4459458"/>
            <a:ext cx="152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88D627D-2EDF-444E-BAF0-C4134126F594}"/>
              </a:ext>
            </a:extLst>
          </p:cNvPr>
          <p:cNvSpPr txBox="1"/>
          <p:nvPr/>
        </p:nvSpPr>
        <p:spPr>
          <a:xfrm>
            <a:off x="9228406" y="3306299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Donuts</a:t>
            </a:r>
            <a:endParaRPr lang="zh-CN" altLang="en-US" sz="3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3BEADE-46A7-4631-A1E4-E9F746B8837B}"/>
              </a:ext>
            </a:extLst>
          </p:cNvPr>
          <p:cNvSpPr txBox="1"/>
          <p:nvPr/>
        </p:nvSpPr>
        <p:spPr>
          <a:xfrm>
            <a:off x="9355015" y="4033339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Piazza</a:t>
            </a:r>
            <a:endParaRPr lang="zh-CN" altLang="en-US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C32300-482C-4B32-B914-B939BC4C49FA}"/>
              </a:ext>
            </a:extLst>
          </p:cNvPr>
          <p:cNvSpPr txBox="1"/>
          <p:nvPr/>
        </p:nvSpPr>
        <p:spPr>
          <a:xfrm>
            <a:off x="5561429" y="3572190"/>
            <a:ext cx="218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Model</a:t>
            </a:r>
            <a:endParaRPr lang="zh-CN" altLang="en-US" sz="4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04EA9A-1058-41D3-B712-E4E44FCCDEA6}"/>
              </a:ext>
            </a:extLst>
          </p:cNvPr>
          <p:cNvSpPr txBox="1"/>
          <p:nvPr/>
        </p:nvSpPr>
        <p:spPr>
          <a:xfrm>
            <a:off x="2229728" y="1787121"/>
            <a:ext cx="215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Input</a:t>
            </a:r>
            <a:endParaRPr lang="zh-CN" altLang="en-US" sz="2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28A2EF-0FF8-48C1-A608-E881B3E13709}"/>
              </a:ext>
            </a:extLst>
          </p:cNvPr>
          <p:cNvSpPr txBox="1"/>
          <p:nvPr/>
        </p:nvSpPr>
        <p:spPr>
          <a:xfrm>
            <a:off x="9279989" y="1940759"/>
            <a:ext cx="136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Output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112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Outline: </a:t>
            </a:r>
          </a:p>
          <a:p>
            <a:r>
              <a:rPr lang="en-US" altLang="zh-CN" dirty="0"/>
              <a:t>(pipeline graph better in here)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05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  </a:t>
            </a:r>
            <a:r>
              <a:rPr lang="en-US" altLang="zh-CN" sz="3200" dirty="0">
                <a:solidFill>
                  <a:srgbClr val="0070C0"/>
                </a:solidFill>
              </a:rPr>
              <a:t>Data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0FA36F-966D-46F6-9755-360C04EDFCED}"/>
              </a:ext>
            </a:extLst>
          </p:cNvPr>
          <p:cNvSpPr txBox="1"/>
          <p:nvPr/>
        </p:nvSpPr>
        <p:spPr>
          <a:xfrm>
            <a:off x="754013" y="589544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https://www.kaggle.com/search?q=food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F27E64-2360-4479-944D-7D4C6BEB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280" y="1845733"/>
            <a:ext cx="3079360" cy="4284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FF7FF-B27A-4575-8B7C-3C67AC66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13" y="1845733"/>
            <a:ext cx="78448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  </a:t>
            </a:r>
            <a:r>
              <a:rPr lang="en-US" altLang="zh-CN" sz="3200" dirty="0">
                <a:solidFill>
                  <a:srgbClr val="0070C0"/>
                </a:solidFill>
              </a:rPr>
              <a:t>Data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55FFEC7F-7314-47F0-A649-D26B45D2D573}"/>
              </a:ext>
            </a:extLst>
          </p:cNvPr>
          <p:cNvSpPr/>
          <p:nvPr/>
        </p:nvSpPr>
        <p:spPr>
          <a:xfrm>
            <a:off x="507827" y="3462140"/>
            <a:ext cx="1764104" cy="11113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Data</a:t>
            </a:r>
            <a:endParaRPr lang="zh-CN" altLang="en-US" sz="3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EACD8D-52CB-491E-91FF-C187E19637E8}"/>
              </a:ext>
            </a:extLst>
          </p:cNvPr>
          <p:cNvSpPr/>
          <p:nvPr/>
        </p:nvSpPr>
        <p:spPr>
          <a:xfrm>
            <a:off x="3165228" y="2076956"/>
            <a:ext cx="1997613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Resize</a:t>
            </a:r>
            <a:endParaRPr lang="zh-CN" altLang="en-US" sz="32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721F60-F804-4563-BA50-4FB6C729D4AD}"/>
              </a:ext>
            </a:extLst>
          </p:cNvPr>
          <p:cNvSpPr/>
          <p:nvPr/>
        </p:nvSpPr>
        <p:spPr>
          <a:xfrm>
            <a:off x="6077241" y="3434842"/>
            <a:ext cx="2194560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/>
              <a:t>ToTensor</a:t>
            </a:r>
            <a:endParaRPr lang="zh-CN" altLang="en-US" sz="3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04516ED-894F-4C66-B95C-1A93CBA1436A}"/>
              </a:ext>
            </a:extLst>
          </p:cNvPr>
          <p:cNvSpPr/>
          <p:nvPr/>
        </p:nvSpPr>
        <p:spPr>
          <a:xfrm>
            <a:off x="9214335" y="3462140"/>
            <a:ext cx="2194560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Dataloader</a:t>
            </a:r>
            <a:endParaRPr lang="zh-CN" altLang="en-US" sz="32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4F8CF2-6E6A-4ACE-9D0A-E77694B92784}"/>
              </a:ext>
            </a:extLst>
          </p:cNvPr>
          <p:cNvSpPr/>
          <p:nvPr/>
        </p:nvSpPr>
        <p:spPr>
          <a:xfrm>
            <a:off x="3137094" y="3429000"/>
            <a:ext cx="1997613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Clean</a:t>
            </a:r>
            <a:endParaRPr lang="zh-CN" altLang="en-US" sz="32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5B10A6-FB00-4AC9-9B97-48A6DBC7E0BD}"/>
              </a:ext>
            </a:extLst>
          </p:cNvPr>
          <p:cNvSpPr/>
          <p:nvPr/>
        </p:nvSpPr>
        <p:spPr>
          <a:xfrm>
            <a:off x="3165228" y="4766077"/>
            <a:ext cx="1997613" cy="117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Label</a:t>
            </a:r>
            <a:endParaRPr lang="zh-CN" altLang="en-US" sz="3200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55F8BD7-27BC-4240-912F-8D45F4F2E308}"/>
              </a:ext>
            </a:extLst>
          </p:cNvPr>
          <p:cNvSpPr/>
          <p:nvPr/>
        </p:nvSpPr>
        <p:spPr>
          <a:xfrm>
            <a:off x="8426548" y="3857414"/>
            <a:ext cx="590843" cy="264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37EB820-4CB0-4A15-BA28-6299CCC0331A}"/>
              </a:ext>
            </a:extLst>
          </p:cNvPr>
          <p:cNvCxnSpPr>
            <a:cxnSpLocks/>
          </p:cNvCxnSpPr>
          <p:nvPr/>
        </p:nvCxnSpPr>
        <p:spPr>
          <a:xfrm>
            <a:off x="2244487" y="4916992"/>
            <a:ext cx="763553" cy="256828"/>
          </a:xfrm>
          <a:prstGeom prst="straightConnector1">
            <a:avLst/>
          </a:prstGeom>
          <a:ln w="57150" cmpd="sng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783F57A-5F98-4577-9B83-2BECBA2F1AA7}"/>
              </a:ext>
            </a:extLst>
          </p:cNvPr>
          <p:cNvCxnSpPr>
            <a:cxnSpLocks/>
          </p:cNvCxnSpPr>
          <p:nvPr/>
        </p:nvCxnSpPr>
        <p:spPr>
          <a:xfrm flipV="1">
            <a:off x="2292500" y="2844021"/>
            <a:ext cx="667526" cy="340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3D56394-6D48-43FD-92E5-1257C0A12FC9}"/>
              </a:ext>
            </a:extLst>
          </p:cNvPr>
          <p:cNvCxnSpPr/>
          <p:nvPr/>
        </p:nvCxnSpPr>
        <p:spPr>
          <a:xfrm>
            <a:off x="2377440" y="4017814"/>
            <a:ext cx="63060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5FEABB4-2F80-463A-AB3E-48969461AEC1}"/>
              </a:ext>
            </a:extLst>
          </p:cNvPr>
          <p:cNvCxnSpPr/>
          <p:nvPr/>
        </p:nvCxnSpPr>
        <p:spPr>
          <a:xfrm>
            <a:off x="5275385" y="2665770"/>
            <a:ext cx="225083" cy="132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6BD8ECA-A552-4EB7-8354-A70634A54B87}"/>
              </a:ext>
            </a:extLst>
          </p:cNvPr>
          <p:cNvCxnSpPr/>
          <p:nvPr/>
        </p:nvCxnSpPr>
        <p:spPr>
          <a:xfrm>
            <a:off x="5176907" y="4050954"/>
            <a:ext cx="344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E0D5751-7532-455D-BB8B-956C8162A90C}"/>
              </a:ext>
            </a:extLst>
          </p:cNvPr>
          <p:cNvCxnSpPr>
            <a:cxnSpLocks/>
          </p:cNvCxnSpPr>
          <p:nvPr/>
        </p:nvCxnSpPr>
        <p:spPr>
          <a:xfrm flipV="1">
            <a:off x="5275385" y="4112285"/>
            <a:ext cx="246181" cy="124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0EC4AC3-9ABB-4B33-9BA5-FD13B0F34661}"/>
              </a:ext>
            </a:extLst>
          </p:cNvPr>
          <p:cNvSpPr/>
          <p:nvPr/>
        </p:nvSpPr>
        <p:spPr>
          <a:xfrm>
            <a:off x="5521566" y="3989624"/>
            <a:ext cx="443134" cy="132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EB7BC6-4D20-4308-9A69-BC85188BBE1E}"/>
              </a:ext>
            </a:extLst>
          </p:cNvPr>
          <p:cNvSpPr txBox="1"/>
          <p:nvPr/>
        </p:nvSpPr>
        <p:spPr>
          <a:xfrm>
            <a:off x="9017656" y="4992926"/>
            <a:ext cx="27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 set/ Validation = 8/2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31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9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98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6C40F-8289-439B-98C0-92097E8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77890"/>
            <a:ext cx="10058400" cy="748454"/>
          </a:xfrm>
        </p:spPr>
        <p:txBody>
          <a:bodyPr/>
          <a:lstStyle/>
          <a:p>
            <a:r>
              <a:rPr lang="en-US" altLang="zh-CN" dirty="0"/>
              <a:t>Actions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F1D62-C5B6-4A76-B49A-74EAF28C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3766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</TotalTime>
  <Words>296</Words>
  <Application>Microsoft Office PowerPoint</Application>
  <PresentationFormat>宽屏</PresentationFormat>
  <Paragraphs>58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Helvetica Neue</vt:lpstr>
      <vt:lpstr>等线</vt:lpstr>
      <vt:lpstr>Arial</vt:lpstr>
      <vt:lpstr>Calibri</vt:lpstr>
      <vt:lpstr>Calibri Light</vt:lpstr>
      <vt:lpstr>回顾</vt:lpstr>
      <vt:lpstr>Group 2</vt:lpstr>
      <vt:lpstr>Cotent</vt:lpstr>
      <vt:lpstr>  Objectives</vt:lpstr>
      <vt:lpstr>Actions</vt:lpstr>
      <vt:lpstr>Actions  Data</vt:lpstr>
      <vt:lpstr>Actions  Data</vt:lpstr>
      <vt:lpstr>Actions</vt:lpstr>
      <vt:lpstr>Actions</vt:lpstr>
      <vt:lpstr>Actions</vt:lpstr>
      <vt:lpstr>Challenges</vt:lpstr>
      <vt:lpstr>Challenges</vt:lpstr>
      <vt:lpstr>Results</vt:lpstr>
      <vt:lpstr>Results</vt:lpstr>
      <vt:lpstr>Conclusions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zhangyongqing@ieslab.cn</dc:creator>
  <cp:lastModifiedBy>zhangyongqing@ieslab.cn</cp:lastModifiedBy>
  <cp:revision>15</cp:revision>
  <dcterms:created xsi:type="dcterms:W3CDTF">2020-12-07T07:52:05Z</dcterms:created>
  <dcterms:modified xsi:type="dcterms:W3CDTF">2020-12-07T10:34:14Z</dcterms:modified>
</cp:coreProperties>
</file>